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mforta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9f5be705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9f5be705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9f5be705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9f5be705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9f5be705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9f5be705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9f5be705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9f5be705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9f5be705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9f5be705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9f5be705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9f5be705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9f5be705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9f5be705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9f5be705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9f5be705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9f5be705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9f5be705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9f5be705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9f5be705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9f5be705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9f5be705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9f5be705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9f5be705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9f5be705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9f5be705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9f5be705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f5be705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9f5be705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9f5be705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9f5be705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9f5be705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9f5be705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9f5be705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9f5be705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9f5be705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f5be705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f5be705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9f5be705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9f5be705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9f5be705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9f5be705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08038" y="723900"/>
            <a:ext cx="8927925" cy="322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46146" y="72800"/>
            <a:ext cx="9051710" cy="5143501"/>
          </a:xfrm>
          <a:prstGeom prst="rect">
            <a:avLst/>
          </a:prstGeom>
          <a:noFill/>
          <a:ln>
            <a:noFill/>
          </a:ln>
        </p:spPr>
      </p:pic>
      <p:sp>
        <p:nvSpPr>
          <p:cNvPr id="125" name="Google Shape;125;p22"/>
          <p:cNvSpPr/>
          <p:nvPr/>
        </p:nvSpPr>
        <p:spPr>
          <a:xfrm>
            <a:off x="6164475" y="119000"/>
            <a:ext cx="2736900" cy="789600"/>
          </a:xfrm>
          <a:prstGeom prst="wedgeRoundRectCallout">
            <a:avLst>
              <a:gd fmla="val 9620" name="adj1"/>
              <a:gd fmla="val 10999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Ya se </a:t>
            </a:r>
            <a:r>
              <a:rPr lang="es-419"/>
              <a:t>acabó</a:t>
            </a:r>
            <a:r>
              <a:rPr lang="es-419"/>
              <a:t> esto de los paradigmas</a:t>
            </a:r>
            <a:endParaRPr/>
          </a:p>
        </p:txBody>
      </p:sp>
      <p:sp>
        <p:nvSpPr>
          <p:cNvPr id="126" name="Google Shape;126;p22"/>
          <p:cNvSpPr/>
          <p:nvPr/>
        </p:nvSpPr>
        <p:spPr>
          <a:xfrm>
            <a:off x="173250" y="119000"/>
            <a:ext cx="2736900" cy="789600"/>
          </a:xfrm>
          <a:prstGeom prst="wedgeRoundRectCallout">
            <a:avLst>
              <a:gd fmla="val 54058" name="adj1"/>
              <a:gd fmla="val 6713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¡Ahora solo tenemos que decir que paradigma vamos a usar y listo!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164201" y="0"/>
            <a:ext cx="8979799" cy="5143499"/>
          </a:xfrm>
          <a:prstGeom prst="rect">
            <a:avLst/>
          </a:prstGeom>
          <a:noFill/>
          <a:ln>
            <a:noFill/>
          </a:ln>
        </p:spPr>
      </p:pic>
      <p:sp>
        <p:nvSpPr>
          <p:cNvPr id="132" name="Google Shape;132;p23"/>
          <p:cNvSpPr/>
          <p:nvPr/>
        </p:nvSpPr>
        <p:spPr>
          <a:xfrm>
            <a:off x="344175" y="728100"/>
            <a:ext cx="2391300" cy="1338600"/>
          </a:xfrm>
          <a:prstGeom prst="wedgeRoundRectCallout">
            <a:avLst>
              <a:gd fmla="val -8806" name="adj1"/>
              <a:gd fmla="val 7527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¡Claro! ahora debemos estudiar cuáles son los tipos de paradigmas… su </a:t>
            </a:r>
            <a:r>
              <a:rPr lang="es-419"/>
              <a:t>clasificación</a:t>
            </a:r>
            <a:r>
              <a:rPr lang="es-419"/>
              <a:t> y estructura</a:t>
            </a:r>
            <a:endParaRPr/>
          </a:p>
        </p:txBody>
      </p:sp>
      <p:sp>
        <p:nvSpPr>
          <p:cNvPr id="133" name="Google Shape;133;p23"/>
          <p:cNvSpPr/>
          <p:nvPr/>
        </p:nvSpPr>
        <p:spPr>
          <a:xfrm>
            <a:off x="7833825" y="38275"/>
            <a:ext cx="1137600" cy="847800"/>
          </a:xfrm>
          <a:prstGeom prst="wedgeRoundRectCallout">
            <a:avLst>
              <a:gd fmla="val -61898" name="adj1"/>
              <a:gd fmla="val 11828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Pero... ¿qué es esto?</a:t>
            </a:r>
            <a:endParaRPr/>
          </a:p>
        </p:txBody>
      </p:sp>
      <p:sp>
        <p:nvSpPr>
          <p:cNvPr id="134" name="Google Shape;134;p23"/>
          <p:cNvSpPr/>
          <p:nvPr/>
        </p:nvSpPr>
        <p:spPr>
          <a:xfrm>
            <a:off x="5399425" y="38275"/>
            <a:ext cx="1607100" cy="561900"/>
          </a:xfrm>
          <a:prstGeom prst="wedgeRoundRectCallout">
            <a:avLst>
              <a:gd fmla="val -61898" name="adj1"/>
              <a:gd fmla="val 11828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Esto es demasiado...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165400" y="139750"/>
            <a:ext cx="7623300" cy="4864001"/>
          </a:xfrm>
          <a:prstGeom prst="rect">
            <a:avLst/>
          </a:prstGeom>
          <a:noFill/>
          <a:ln>
            <a:noFill/>
          </a:ln>
        </p:spPr>
      </p:pic>
      <p:sp>
        <p:nvSpPr>
          <p:cNvPr id="140" name="Google Shape;140;p24"/>
          <p:cNvSpPr/>
          <p:nvPr/>
        </p:nvSpPr>
        <p:spPr>
          <a:xfrm>
            <a:off x="7292400" y="502525"/>
            <a:ext cx="1661700" cy="2015400"/>
          </a:xfrm>
          <a:prstGeom prst="wedgeRoundRectCallout">
            <a:avLst>
              <a:gd fmla="val -80318" name="adj1"/>
              <a:gd fmla="val 660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¡Tranquila mujer!</a:t>
            </a:r>
            <a:endParaRPr/>
          </a:p>
          <a:p>
            <a:pPr indent="0" lvl="0" marL="0" rtl="0" algn="l">
              <a:spcBef>
                <a:spcPts val="0"/>
              </a:spcBef>
              <a:spcAft>
                <a:spcPts val="0"/>
              </a:spcAft>
              <a:buNone/>
            </a:pPr>
            <a:r>
              <a:rPr lang="es-419"/>
              <a:t>no es culpa del hombre… hay que justificar las decisiones cuando investigamos </a:t>
            </a:r>
            <a:endParaRPr/>
          </a:p>
        </p:txBody>
      </p:sp>
      <p:sp>
        <p:nvSpPr>
          <p:cNvPr id="141" name="Google Shape;141;p24"/>
          <p:cNvSpPr/>
          <p:nvPr/>
        </p:nvSpPr>
        <p:spPr>
          <a:xfrm>
            <a:off x="270975" y="139750"/>
            <a:ext cx="1661700" cy="2015400"/>
          </a:xfrm>
          <a:prstGeom prst="wedgeRoundRectCallout">
            <a:avLst>
              <a:gd fmla="val 55320" name="adj1"/>
              <a:gd fmla="val 829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Es que ya quiero salir de esto….</a:t>
            </a:r>
            <a:endParaRPr/>
          </a:p>
          <a:p>
            <a:pPr indent="0" lvl="0" marL="0" rtl="0" algn="l">
              <a:spcBef>
                <a:spcPts val="0"/>
              </a:spcBef>
              <a:spcAft>
                <a:spcPts val="0"/>
              </a:spcAft>
              <a:buNone/>
            </a:pPr>
            <a:r>
              <a:rPr lang="es-419"/>
              <a:t>pero voy a atender...</a:t>
            </a:r>
            <a:r>
              <a:rPr lang="es-419"/>
              <a:t> </a:t>
            </a:r>
            <a:endParaRPr/>
          </a:p>
        </p:txBody>
      </p:sp>
      <p:sp>
        <p:nvSpPr>
          <p:cNvPr id="142" name="Google Shape;142;p24"/>
          <p:cNvSpPr/>
          <p:nvPr/>
        </p:nvSpPr>
        <p:spPr>
          <a:xfrm>
            <a:off x="3614100" y="4202250"/>
            <a:ext cx="1915800" cy="459000"/>
          </a:xfrm>
          <a:prstGeom prst="wedgeRoundRectCallout">
            <a:avLst>
              <a:gd fmla="val 60206" name="adj1"/>
              <a:gd fmla="val -27772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¡Mija, flojita y cooperando!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4946798" y="744450"/>
            <a:ext cx="4029150" cy="3961575"/>
          </a:xfrm>
          <a:prstGeom prst="rect">
            <a:avLst/>
          </a:prstGeom>
          <a:noFill/>
          <a:ln>
            <a:noFill/>
          </a:ln>
        </p:spPr>
      </p:pic>
      <p:pic>
        <p:nvPicPr>
          <p:cNvPr id="148" name="Google Shape;148;p25"/>
          <p:cNvPicPr preferRelativeResize="0"/>
          <p:nvPr/>
        </p:nvPicPr>
        <p:blipFill>
          <a:blip r:embed="rId4">
            <a:alphaModFix/>
          </a:blip>
          <a:stretch>
            <a:fillRect/>
          </a:stretch>
        </p:blipFill>
        <p:spPr>
          <a:xfrm>
            <a:off x="201872" y="768550"/>
            <a:ext cx="4601524" cy="3913376"/>
          </a:xfrm>
          <a:prstGeom prst="rect">
            <a:avLst/>
          </a:prstGeom>
          <a:noFill/>
          <a:ln>
            <a:noFill/>
          </a:ln>
        </p:spPr>
      </p:pic>
      <p:sp>
        <p:nvSpPr>
          <p:cNvPr id="149" name="Google Shape;149;p25"/>
          <p:cNvSpPr/>
          <p:nvPr/>
        </p:nvSpPr>
        <p:spPr>
          <a:xfrm>
            <a:off x="2676900" y="427300"/>
            <a:ext cx="1895100" cy="481200"/>
          </a:xfrm>
          <a:prstGeom prst="wedgeRoundRectCallout">
            <a:avLst>
              <a:gd fmla="val -14770" name="adj1"/>
              <a:gd fmla="val 8752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¡Vas a seguir!</a:t>
            </a:r>
            <a:endParaRPr/>
          </a:p>
        </p:txBody>
      </p:sp>
      <p:sp>
        <p:nvSpPr>
          <p:cNvPr id="150" name="Google Shape;150;p25"/>
          <p:cNvSpPr/>
          <p:nvPr/>
        </p:nvSpPr>
        <p:spPr>
          <a:xfrm>
            <a:off x="201875" y="287350"/>
            <a:ext cx="1895100" cy="481200"/>
          </a:xfrm>
          <a:prstGeom prst="wedgeRoundRectCallout">
            <a:avLst>
              <a:gd fmla="val -14770" name="adj1"/>
              <a:gd fmla="val 8752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¡Me estoy calmando!</a:t>
            </a:r>
            <a:endParaRPr/>
          </a:p>
        </p:txBody>
      </p:sp>
      <p:sp>
        <p:nvSpPr>
          <p:cNvPr id="151" name="Google Shape;151;p25"/>
          <p:cNvSpPr/>
          <p:nvPr/>
        </p:nvSpPr>
        <p:spPr>
          <a:xfrm>
            <a:off x="6671875" y="427300"/>
            <a:ext cx="1895100" cy="481200"/>
          </a:xfrm>
          <a:prstGeom prst="wedgeRoundRectCallout">
            <a:avLst>
              <a:gd fmla="val -14770" name="adj1"/>
              <a:gd fmla="val 8752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¡aja! ¿qué más vamos a aprender?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144875" y="389700"/>
            <a:ext cx="3564949" cy="4481774"/>
          </a:xfrm>
          <a:prstGeom prst="rect">
            <a:avLst/>
          </a:prstGeom>
          <a:noFill/>
          <a:ln>
            <a:noFill/>
          </a:ln>
        </p:spPr>
      </p:pic>
      <p:sp>
        <p:nvSpPr>
          <p:cNvPr id="157" name="Google Shape;157;p26"/>
          <p:cNvSpPr/>
          <p:nvPr/>
        </p:nvSpPr>
        <p:spPr>
          <a:xfrm>
            <a:off x="3066325" y="239300"/>
            <a:ext cx="4940400" cy="977700"/>
          </a:xfrm>
          <a:prstGeom prst="wedgeRoundRectCallout">
            <a:avLst>
              <a:gd fmla="val -51370" name="adj1"/>
              <a:gd fmla="val 8690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Vamos a ahondar en tres tipos de paradigmas. Hablaremos de los más clásicos en la investigación. Trabajaremos desde la perspectiva de esta gente...</a:t>
            </a:r>
            <a:endParaRPr/>
          </a:p>
        </p:txBody>
      </p:sp>
      <p:pic>
        <p:nvPicPr>
          <p:cNvPr id="158" name="Google Shape;158;p26"/>
          <p:cNvPicPr preferRelativeResize="0"/>
          <p:nvPr/>
        </p:nvPicPr>
        <p:blipFill>
          <a:blip r:embed="rId4">
            <a:alphaModFix/>
          </a:blip>
          <a:stretch>
            <a:fillRect/>
          </a:stretch>
        </p:blipFill>
        <p:spPr>
          <a:xfrm>
            <a:off x="5012749" y="1354350"/>
            <a:ext cx="2448099" cy="362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152402" y="947475"/>
            <a:ext cx="2832035" cy="3528425"/>
          </a:xfrm>
          <a:prstGeom prst="rect">
            <a:avLst/>
          </a:prstGeom>
          <a:noFill/>
          <a:ln>
            <a:noFill/>
          </a:ln>
        </p:spPr>
      </p:pic>
      <p:sp>
        <p:nvSpPr>
          <p:cNvPr id="164" name="Google Shape;164;p27"/>
          <p:cNvSpPr/>
          <p:nvPr/>
        </p:nvSpPr>
        <p:spPr>
          <a:xfrm flipH="1">
            <a:off x="765675" y="88925"/>
            <a:ext cx="7805100" cy="473700"/>
          </a:xfrm>
          <a:prstGeom prst="wedgeRoundRectCallout">
            <a:avLst>
              <a:gd fmla="val 36613" name="adj1"/>
              <a:gd fmla="val 17224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Estudiaremos el comportamiento de los paradigmas positivista, interpretativo y crítico, tal como lo muestra, literalmente,  Bisquerra en su texto, </a:t>
            </a:r>
            <a:endParaRPr/>
          </a:p>
        </p:txBody>
      </p:sp>
      <p:pic>
        <p:nvPicPr>
          <p:cNvPr id="165" name="Google Shape;165;p27"/>
          <p:cNvPicPr preferRelativeResize="0"/>
          <p:nvPr/>
        </p:nvPicPr>
        <p:blipFill rotWithShape="1">
          <a:blip r:embed="rId4">
            <a:alphaModFix/>
          </a:blip>
          <a:srcRect b="54101" l="0" r="0" t="0"/>
          <a:stretch/>
        </p:blipFill>
        <p:spPr>
          <a:xfrm>
            <a:off x="2840850" y="841025"/>
            <a:ext cx="6303150" cy="3974125"/>
          </a:xfrm>
          <a:prstGeom prst="rect">
            <a:avLst/>
          </a:prstGeom>
          <a:noFill/>
          <a:ln>
            <a:noFill/>
          </a:ln>
        </p:spPr>
      </p:pic>
      <p:pic>
        <p:nvPicPr>
          <p:cNvPr id="166" name="Google Shape;166;p27"/>
          <p:cNvPicPr preferRelativeResize="0"/>
          <p:nvPr/>
        </p:nvPicPr>
        <p:blipFill>
          <a:blip r:embed="rId5">
            <a:alphaModFix/>
          </a:blip>
          <a:stretch>
            <a:fillRect/>
          </a:stretch>
        </p:blipFill>
        <p:spPr>
          <a:xfrm>
            <a:off x="1727450" y="2993650"/>
            <a:ext cx="1256974" cy="1859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rotWithShape="1">
          <a:blip r:embed="rId3">
            <a:alphaModFix/>
          </a:blip>
          <a:srcRect b="0" l="0" r="0" t="45587"/>
          <a:stretch/>
        </p:blipFill>
        <p:spPr>
          <a:xfrm>
            <a:off x="3327775" y="893625"/>
            <a:ext cx="5513726" cy="3831675"/>
          </a:xfrm>
          <a:prstGeom prst="rect">
            <a:avLst/>
          </a:prstGeom>
          <a:noFill/>
          <a:ln>
            <a:noFill/>
          </a:ln>
        </p:spPr>
      </p:pic>
      <p:pic>
        <p:nvPicPr>
          <p:cNvPr id="172" name="Google Shape;172;p28"/>
          <p:cNvPicPr preferRelativeResize="0"/>
          <p:nvPr/>
        </p:nvPicPr>
        <p:blipFill>
          <a:blip r:embed="rId4">
            <a:alphaModFix/>
          </a:blip>
          <a:stretch>
            <a:fillRect/>
          </a:stretch>
        </p:blipFill>
        <p:spPr>
          <a:xfrm>
            <a:off x="152402" y="947475"/>
            <a:ext cx="2832035" cy="3528425"/>
          </a:xfrm>
          <a:prstGeom prst="rect">
            <a:avLst/>
          </a:prstGeom>
          <a:noFill/>
          <a:ln>
            <a:noFill/>
          </a:ln>
        </p:spPr>
      </p:pic>
      <p:sp>
        <p:nvSpPr>
          <p:cNvPr id="173" name="Google Shape;173;p28"/>
          <p:cNvSpPr/>
          <p:nvPr/>
        </p:nvSpPr>
        <p:spPr>
          <a:xfrm flipH="1">
            <a:off x="765675" y="88925"/>
            <a:ext cx="7805100" cy="473700"/>
          </a:xfrm>
          <a:prstGeom prst="wedgeRoundRectCallout">
            <a:avLst>
              <a:gd fmla="val 36613" name="adj1"/>
              <a:gd fmla="val 17224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seguimos...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3777001" y="1432375"/>
            <a:ext cx="5099950" cy="3399974"/>
          </a:xfrm>
          <a:prstGeom prst="rect">
            <a:avLst/>
          </a:prstGeom>
          <a:noFill/>
          <a:ln>
            <a:noFill/>
          </a:ln>
        </p:spPr>
      </p:pic>
      <p:pic>
        <p:nvPicPr>
          <p:cNvPr id="179" name="Google Shape;179;p29"/>
          <p:cNvPicPr preferRelativeResize="0"/>
          <p:nvPr/>
        </p:nvPicPr>
        <p:blipFill>
          <a:blip r:embed="rId4">
            <a:alphaModFix/>
          </a:blip>
          <a:stretch>
            <a:fillRect/>
          </a:stretch>
        </p:blipFill>
        <p:spPr>
          <a:xfrm>
            <a:off x="250150" y="1432375"/>
            <a:ext cx="2698774" cy="3362400"/>
          </a:xfrm>
          <a:prstGeom prst="rect">
            <a:avLst/>
          </a:prstGeom>
          <a:noFill/>
          <a:ln>
            <a:noFill/>
          </a:ln>
        </p:spPr>
      </p:pic>
      <p:sp>
        <p:nvSpPr>
          <p:cNvPr id="180" name="Google Shape;180;p29"/>
          <p:cNvSpPr/>
          <p:nvPr/>
        </p:nvSpPr>
        <p:spPr>
          <a:xfrm>
            <a:off x="3893475" y="194175"/>
            <a:ext cx="3624600" cy="519000"/>
          </a:xfrm>
          <a:prstGeom prst="wedgeRoundRectCallout">
            <a:avLst>
              <a:gd fmla="val -21577" name="adj1"/>
              <a:gd fmla="val 18762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Eso es demasiado.. ¿qué vamos a hacer..? eso me está enredando</a:t>
            </a:r>
            <a:endParaRPr/>
          </a:p>
        </p:txBody>
      </p:sp>
      <p:sp>
        <p:nvSpPr>
          <p:cNvPr id="181" name="Google Shape;181;p29"/>
          <p:cNvSpPr/>
          <p:nvPr/>
        </p:nvSpPr>
        <p:spPr>
          <a:xfrm>
            <a:off x="5467100" y="993275"/>
            <a:ext cx="3624600" cy="519000"/>
          </a:xfrm>
          <a:prstGeom prst="wedgeRoundRectCallout">
            <a:avLst>
              <a:gd fmla="val -21577" name="adj1"/>
              <a:gd fmla="val 18762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Mija cálmate… coje pausa… que aún ¡el hombre no dice nada!</a:t>
            </a:r>
            <a:endParaRPr/>
          </a:p>
        </p:txBody>
      </p:sp>
      <p:sp>
        <p:nvSpPr>
          <p:cNvPr id="182" name="Google Shape;182;p29"/>
          <p:cNvSpPr/>
          <p:nvPr/>
        </p:nvSpPr>
        <p:spPr>
          <a:xfrm>
            <a:off x="152400" y="474275"/>
            <a:ext cx="3624600" cy="750000"/>
          </a:xfrm>
          <a:prstGeom prst="wedgeRoundRectCallout">
            <a:avLst>
              <a:gd fmla="val -21577" name="adj1"/>
              <a:gd fmla="val 18762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Ahora nos toca escoger nuestro paradigma de referencia y justificar las decisiones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0"/>
          <p:cNvPicPr preferRelativeResize="0"/>
          <p:nvPr/>
        </p:nvPicPr>
        <p:blipFill>
          <a:blip r:embed="rId3">
            <a:alphaModFix/>
          </a:blip>
          <a:stretch>
            <a:fillRect/>
          </a:stretch>
        </p:blipFill>
        <p:spPr>
          <a:xfrm>
            <a:off x="152400" y="152400"/>
            <a:ext cx="8200847" cy="4838699"/>
          </a:xfrm>
          <a:prstGeom prst="rect">
            <a:avLst/>
          </a:prstGeom>
          <a:noFill/>
          <a:ln>
            <a:noFill/>
          </a:ln>
        </p:spPr>
      </p:pic>
      <p:sp>
        <p:nvSpPr>
          <p:cNvPr id="188" name="Google Shape;188;p30"/>
          <p:cNvSpPr/>
          <p:nvPr/>
        </p:nvSpPr>
        <p:spPr>
          <a:xfrm>
            <a:off x="223875" y="314500"/>
            <a:ext cx="2797200" cy="1105500"/>
          </a:xfrm>
          <a:prstGeom prst="wedgeRoundRectCallout">
            <a:avLst>
              <a:gd fmla="val 78770" name="adj1"/>
              <a:gd fmla="val 17719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Consulta para validar el paradigma seleccionado. Solo los que tienen claridad sobre el paradigma lo pueden justificar...</a:t>
            </a:r>
            <a:endParaRPr/>
          </a:p>
        </p:txBody>
      </p:sp>
      <p:sp>
        <p:nvSpPr>
          <p:cNvPr id="189" name="Google Shape;189;p30"/>
          <p:cNvSpPr/>
          <p:nvPr/>
        </p:nvSpPr>
        <p:spPr>
          <a:xfrm>
            <a:off x="5406950" y="647375"/>
            <a:ext cx="2797200" cy="1105500"/>
          </a:xfrm>
          <a:prstGeom prst="wedgeRoundRectCallout">
            <a:avLst>
              <a:gd fmla="val -58943" name="adj1"/>
              <a:gd fmla="val 11239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 Enfermera… ¡llame al próximo!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904900" y="382075"/>
            <a:ext cx="7094375" cy="4538076"/>
          </a:xfrm>
          <a:prstGeom prst="rect">
            <a:avLst/>
          </a:prstGeom>
          <a:noFill/>
          <a:ln>
            <a:noFill/>
          </a:ln>
        </p:spPr>
      </p:pic>
      <p:sp>
        <p:nvSpPr>
          <p:cNvPr id="195" name="Google Shape;195;p31"/>
          <p:cNvSpPr/>
          <p:nvPr/>
        </p:nvSpPr>
        <p:spPr>
          <a:xfrm>
            <a:off x="6773550" y="600250"/>
            <a:ext cx="2113200" cy="1105500"/>
          </a:xfrm>
          <a:prstGeom prst="wedgeRoundRectCallout">
            <a:avLst>
              <a:gd fmla="val -59253" name="adj1"/>
              <a:gd fmla="val 4318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Ya decidieron cual es el paradigma con el que trabajarán...</a:t>
            </a:r>
            <a:endParaRPr/>
          </a:p>
        </p:txBody>
      </p:sp>
      <p:sp>
        <p:nvSpPr>
          <p:cNvPr id="196" name="Google Shape;196;p31"/>
          <p:cNvSpPr/>
          <p:nvPr/>
        </p:nvSpPr>
        <p:spPr>
          <a:xfrm>
            <a:off x="3141525" y="600250"/>
            <a:ext cx="1739100" cy="624000"/>
          </a:xfrm>
          <a:prstGeom prst="wedgeRoundRectCallout">
            <a:avLst>
              <a:gd fmla="val -10221" name="adj1"/>
              <a:gd fmla="val 19704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Aún necesito tiempo para pensar un poco</a:t>
            </a:r>
            <a:endParaRPr/>
          </a:p>
        </p:txBody>
      </p:sp>
      <p:sp>
        <p:nvSpPr>
          <p:cNvPr id="197" name="Google Shape;197;p31"/>
          <p:cNvSpPr/>
          <p:nvPr/>
        </p:nvSpPr>
        <p:spPr>
          <a:xfrm>
            <a:off x="977850" y="600250"/>
            <a:ext cx="1739100" cy="624000"/>
          </a:xfrm>
          <a:prstGeom prst="wedgeRoundRectCallout">
            <a:avLst>
              <a:gd fmla="val -5579" name="adj1"/>
              <a:gd fmla="val 1705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Ya lo tengo decido...</a:t>
            </a:r>
            <a:endParaRPr/>
          </a:p>
        </p:txBody>
      </p:sp>
      <p:sp>
        <p:nvSpPr>
          <p:cNvPr id="198" name="Google Shape;198;p31"/>
          <p:cNvSpPr/>
          <p:nvPr/>
        </p:nvSpPr>
        <p:spPr>
          <a:xfrm>
            <a:off x="3647325" y="3833750"/>
            <a:ext cx="3381900" cy="738900"/>
          </a:xfrm>
          <a:prstGeom prst="wedgeRoundRectCallout">
            <a:avLst>
              <a:gd fmla="val 22873" name="adj1"/>
              <a:gd fmla="val -27491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Entonces, usted está listo para iniciar la construcción de sus argumentos.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60" name="Google Shape;60;p14"/>
          <p:cNvSpPr/>
          <p:nvPr/>
        </p:nvSpPr>
        <p:spPr>
          <a:xfrm>
            <a:off x="4236425" y="340200"/>
            <a:ext cx="2646900" cy="729600"/>
          </a:xfrm>
          <a:prstGeom prst="wedgeRoundRectCallout">
            <a:avLst>
              <a:gd fmla="val -62317" name="adj1"/>
              <a:gd fmla="val 9149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Hoy hablaremos de los paradigmas </a:t>
            </a:r>
            <a:endParaRPr sz="1800"/>
          </a:p>
        </p:txBody>
      </p:sp>
      <p:sp>
        <p:nvSpPr>
          <p:cNvPr id="61" name="Google Shape;61;p14"/>
          <p:cNvSpPr/>
          <p:nvPr/>
        </p:nvSpPr>
        <p:spPr>
          <a:xfrm>
            <a:off x="5739475" y="4032225"/>
            <a:ext cx="2646900" cy="729600"/>
          </a:xfrm>
          <a:prstGeom prst="wedgeRoundRectCallout">
            <a:avLst>
              <a:gd fmla="val -27019" name="adj1"/>
              <a:gd fmla="val -8259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¡Parece que sip!</a:t>
            </a:r>
            <a:r>
              <a:rPr lang="es-419" sz="1800"/>
              <a:t>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2"/>
          <p:cNvPicPr preferRelativeResize="0"/>
          <p:nvPr/>
        </p:nvPicPr>
        <p:blipFill>
          <a:blip r:embed="rId3">
            <a:alphaModFix/>
          </a:blip>
          <a:stretch>
            <a:fillRect/>
          </a:stretch>
        </p:blipFill>
        <p:spPr>
          <a:xfrm>
            <a:off x="960774" y="683500"/>
            <a:ext cx="7530750" cy="4357951"/>
          </a:xfrm>
          <a:prstGeom prst="rect">
            <a:avLst/>
          </a:prstGeom>
          <a:noFill/>
          <a:ln>
            <a:noFill/>
          </a:ln>
        </p:spPr>
      </p:pic>
      <p:sp>
        <p:nvSpPr>
          <p:cNvPr id="204" name="Google Shape;204;p32"/>
          <p:cNvSpPr/>
          <p:nvPr/>
        </p:nvSpPr>
        <p:spPr>
          <a:xfrm>
            <a:off x="5201925" y="600250"/>
            <a:ext cx="3369000" cy="511200"/>
          </a:xfrm>
          <a:prstGeom prst="wedgeRoundRectCallout">
            <a:avLst>
              <a:gd fmla="val -34153" name="adj1"/>
              <a:gd fmla="val 10887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¿Pero cuál es mi paradigma?</a:t>
            </a:r>
            <a:endParaRPr/>
          </a:p>
        </p:txBody>
      </p:sp>
      <p:sp>
        <p:nvSpPr>
          <p:cNvPr id="205" name="Google Shape;205;p32"/>
          <p:cNvSpPr/>
          <p:nvPr/>
        </p:nvSpPr>
        <p:spPr>
          <a:xfrm>
            <a:off x="428900" y="600250"/>
            <a:ext cx="3369000" cy="511200"/>
          </a:xfrm>
          <a:prstGeom prst="wedgeRoundRectCallout">
            <a:avLst>
              <a:gd fmla="val 58641" name="adj1"/>
              <a:gd fmla="val 14270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Yo, esperando a que mi pana resuelva el paradigma...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3"/>
          <p:cNvPicPr preferRelativeResize="0"/>
          <p:nvPr/>
        </p:nvPicPr>
        <p:blipFill>
          <a:blip r:embed="rId3">
            <a:alphaModFix/>
          </a:blip>
          <a:stretch>
            <a:fillRect/>
          </a:stretch>
        </p:blipFill>
        <p:spPr>
          <a:xfrm>
            <a:off x="121350" y="152400"/>
            <a:ext cx="8602134" cy="4838701"/>
          </a:xfrm>
          <a:prstGeom prst="rect">
            <a:avLst/>
          </a:prstGeom>
          <a:noFill/>
          <a:ln>
            <a:noFill/>
          </a:ln>
        </p:spPr>
      </p:pic>
      <p:sp>
        <p:nvSpPr>
          <p:cNvPr id="211" name="Google Shape;211;p33"/>
          <p:cNvSpPr/>
          <p:nvPr/>
        </p:nvSpPr>
        <p:spPr>
          <a:xfrm>
            <a:off x="4779775" y="309150"/>
            <a:ext cx="3205800" cy="729600"/>
          </a:xfrm>
          <a:prstGeom prst="wedgeRoundRectCallout">
            <a:avLst>
              <a:gd fmla="val -62317" name="adj1"/>
              <a:gd fmla="val 9149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¡Habla!  ¿Sabes lo qué es un paradigma?</a:t>
            </a:r>
            <a:endParaRPr sz="1800"/>
          </a:p>
        </p:txBody>
      </p:sp>
      <p:sp>
        <p:nvSpPr>
          <p:cNvPr id="212" name="Google Shape;212;p33"/>
          <p:cNvSpPr/>
          <p:nvPr/>
        </p:nvSpPr>
        <p:spPr>
          <a:xfrm>
            <a:off x="5203850" y="3783800"/>
            <a:ext cx="3205800" cy="729600"/>
          </a:xfrm>
          <a:prstGeom prst="wedgeRoundRectCallout">
            <a:avLst>
              <a:gd fmla="val -54752" name="adj1"/>
              <a:gd fmla="val -10705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Tengo la boca cerrada… ¡suelta el pañuelo..oe!</a:t>
            </a:r>
            <a:endParaRPr sz="1800"/>
          </a:p>
        </p:txBody>
      </p:sp>
      <p:sp>
        <p:nvSpPr>
          <p:cNvPr id="213" name="Google Shape;213;p33"/>
          <p:cNvSpPr/>
          <p:nvPr/>
        </p:nvSpPr>
        <p:spPr>
          <a:xfrm>
            <a:off x="517225" y="4024450"/>
            <a:ext cx="3205800" cy="729600"/>
          </a:xfrm>
          <a:prstGeom prst="wedgeRoundRectCallout">
            <a:avLst>
              <a:gd fmla="val 37927" name="adj1"/>
              <a:gd fmla="val -2155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¡Habla Hombre !</a:t>
            </a:r>
            <a:endParaRPr sz="1800"/>
          </a:p>
        </p:txBody>
      </p:sp>
      <p:sp>
        <p:nvSpPr>
          <p:cNvPr id="214" name="Google Shape;214;p33"/>
          <p:cNvSpPr/>
          <p:nvPr/>
        </p:nvSpPr>
        <p:spPr>
          <a:xfrm>
            <a:off x="5875100" y="1842150"/>
            <a:ext cx="3205800" cy="729600"/>
          </a:xfrm>
          <a:prstGeom prst="wedgeRoundRectCallout">
            <a:avLst>
              <a:gd fmla="val 29631" name="adj1"/>
              <a:gd fmla="val -11611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Pero estás hablando…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5566625" y="99775"/>
            <a:ext cx="3229133" cy="4838700"/>
          </a:xfrm>
          <a:prstGeom prst="rect">
            <a:avLst/>
          </a:prstGeom>
          <a:noFill/>
          <a:ln>
            <a:noFill/>
          </a:ln>
        </p:spPr>
      </p:pic>
      <p:sp>
        <p:nvSpPr>
          <p:cNvPr id="220" name="Google Shape;220;p34"/>
          <p:cNvSpPr/>
          <p:nvPr/>
        </p:nvSpPr>
        <p:spPr>
          <a:xfrm>
            <a:off x="555350" y="353125"/>
            <a:ext cx="3782700" cy="4512000"/>
          </a:xfrm>
          <a:prstGeom prst="wedgeRoundRectCallout">
            <a:avLst>
              <a:gd fmla="val 97903" name="adj1"/>
              <a:gd fmla="val -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2900"/>
              <a:t> ahora, construiremos nuestros sentidos   sobre el paradigma y </a:t>
            </a:r>
            <a:r>
              <a:rPr lang="es-419" sz="2900"/>
              <a:t>cómo</a:t>
            </a:r>
            <a:r>
              <a:rPr lang="es-419" sz="2900"/>
              <a:t> influyen en el modo de comprender y hacer tecnología.</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52400" y="152400"/>
            <a:ext cx="8528209" cy="4838700"/>
          </a:xfrm>
          <a:prstGeom prst="rect">
            <a:avLst/>
          </a:prstGeom>
          <a:noFill/>
          <a:ln>
            <a:noFill/>
          </a:ln>
        </p:spPr>
      </p:pic>
      <p:sp>
        <p:nvSpPr>
          <p:cNvPr id="67" name="Google Shape;67;p15"/>
          <p:cNvSpPr/>
          <p:nvPr/>
        </p:nvSpPr>
        <p:spPr>
          <a:xfrm>
            <a:off x="5739475" y="4032225"/>
            <a:ext cx="2696400" cy="872100"/>
          </a:xfrm>
          <a:prstGeom prst="wedgeRoundRectCallout">
            <a:avLst>
              <a:gd fmla="val -27019" name="adj1"/>
              <a:gd fmla="val -8259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¡Parece que me da algo!.. ¿qué es eso que se para?</a:t>
            </a:r>
            <a:endParaRPr sz="1800"/>
          </a:p>
        </p:txBody>
      </p:sp>
      <p:sp>
        <p:nvSpPr>
          <p:cNvPr id="68" name="Google Shape;68;p15"/>
          <p:cNvSpPr/>
          <p:nvPr/>
        </p:nvSpPr>
        <p:spPr>
          <a:xfrm>
            <a:off x="4626650" y="419900"/>
            <a:ext cx="2646900" cy="729600"/>
          </a:xfrm>
          <a:prstGeom prst="wedgeRoundRectCallout">
            <a:avLst>
              <a:gd fmla="val -61518" name="adj1"/>
              <a:gd fmla="val 7419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¡Cálmate, que solo es una palabra!</a:t>
            </a:r>
            <a:endParaRPr sz="1800"/>
          </a:p>
        </p:txBody>
      </p:sp>
      <p:sp>
        <p:nvSpPr>
          <p:cNvPr id="69" name="Google Shape;69;p15"/>
          <p:cNvSpPr txBox="1"/>
          <p:nvPr/>
        </p:nvSpPr>
        <p:spPr>
          <a:xfrm>
            <a:off x="487200" y="3845925"/>
            <a:ext cx="3756900" cy="9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300">
                <a:solidFill>
                  <a:srgbClr val="FFFF00"/>
                </a:solidFill>
                <a:latin typeface="Impact"/>
                <a:ea typeface="Impact"/>
                <a:cs typeface="Impact"/>
                <a:sym typeface="Impact"/>
              </a:rPr>
              <a:t>PARADIGMA</a:t>
            </a:r>
            <a:endParaRPr sz="5300">
              <a:solidFill>
                <a:srgbClr val="FFFF00"/>
              </a:solidFill>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537103" y="0"/>
            <a:ext cx="7430693" cy="5143500"/>
          </a:xfrm>
          <a:prstGeom prst="rect">
            <a:avLst/>
          </a:prstGeom>
          <a:noFill/>
          <a:ln>
            <a:noFill/>
          </a:ln>
        </p:spPr>
      </p:pic>
      <p:sp>
        <p:nvSpPr>
          <p:cNvPr id="75" name="Google Shape;75;p16"/>
          <p:cNvSpPr/>
          <p:nvPr/>
        </p:nvSpPr>
        <p:spPr>
          <a:xfrm>
            <a:off x="6430325" y="267500"/>
            <a:ext cx="2646900" cy="729600"/>
          </a:xfrm>
          <a:prstGeom prst="wedgeRoundRectCallout">
            <a:avLst>
              <a:gd fmla="val -29659" name="adj1"/>
              <a:gd fmla="val 940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¡Ya lo estoy agarrando!</a:t>
            </a:r>
            <a:endParaRPr sz="1800"/>
          </a:p>
        </p:txBody>
      </p:sp>
      <p:sp>
        <p:nvSpPr>
          <p:cNvPr id="76" name="Google Shape;76;p16"/>
          <p:cNvSpPr/>
          <p:nvPr/>
        </p:nvSpPr>
        <p:spPr>
          <a:xfrm>
            <a:off x="256475" y="117175"/>
            <a:ext cx="2646900" cy="729600"/>
          </a:xfrm>
          <a:prstGeom prst="wedgeRoundRectCallout">
            <a:avLst>
              <a:gd fmla="val 54026" name="adj1"/>
              <a:gd fmla="val 7631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Un paradigma es… mm, es como mmmm. </a:t>
            </a:r>
            <a:endParaRPr sz="1800"/>
          </a:p>
        </p:txBody>
      </p:sp>
      <p:sp>
        <p:nvSpPr>
          <p:cNvPr id="77" name="Google Shape;77;p16"/>
          <p:cNvSpPr txBox="1"/>
          <p:nvPr/>
        </p:nvSpPr>
        <p:spPr>
          <a:xfrm>
            <a:off x="162425" y="3158300"/>
            <a:ext cx="4409700" cy="1569900"/>
          </a:xfrm>
          <a:prstGeom prst="rect">
            <a:avLst/>
          </a:prstGeom>
          <a:solidFill>
            <a:srgbClr val="F3F3F3"/>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500"/>
              <a:t>Un punto de vista  para analizar, ver y comparar los  procesos de generación de conocimiento que se viven al interior de una comunidad científica. Conjunto de valores compartidos que sirven para comprender el objeto de estudio (De Miguel, 1988:66)</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666075" y="152400"/>
            <a:ext cx="7363675" cy="4838699"/>
          </a:xfrm>
          <a:prstGeom prst="rect">
            <a:avLst/>
          </a:prstGeom>
          <a:noFill/>
          <a:ln>
            <a:noFill/>
          </a:ln>
        </p:spPr>
      </p:pic>
      <p:sp>
        <p:nvSpPr>
          <p:cNvPr id="83" name="Google Shape;83;p17"/>
          <p:cNvSpPr/>
          <p:nvPr/>
        </p:nvSpPr>
        <p:spPr>
          <a:xfrm>
            <a:off x="6430325" y="267500"/>
            <a:ext cx="2646900" cy="729600"/>
          </a:xfrm>
          <a:prstGeom prst="wedgeRoundRectCallout">
            <a:avLst>
              <a:gd fmla="val -29659" name="adj1"/>
              <a:gd fmla="val 940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¡Ah! pero ,¿y lo que dijimos ahorita?</a:t>
            </a:r>
            <a:endParaRPr sz="1800"/>
          </a:p>
        </p:txBody>
      </p:sp>
      <p:sp>
        <p:nvSpPr>
          <p:cNvPr id="84" name="Google Shape;84;p17"/>
          <p:cNvSpPr/>
          <p:nvPr/>
        </p:nvSpPr>
        <p:spPr>
          <a:xfrm>
            <a:off x="450500" y="870125"/>
            <a:ext cx="1496100" cy="525600"/>
          </a:xfrm>
          <a:prstGeom prst="wedgeRoundRectCallout">
            <a:avLst>
              <a:gd fmla="val 186968" name="adj1"/>
              <a:gd fmla="val 6626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¡Me perdí!</a:t>
            </a:r>
            <a:endParaRPr sz="1800"/>
          </a:p>
        </p:txBody>
      </p:sp>
      <p:sp>
        <p:nvSpPr>
          <p:cNvPr id="85" name="Google Shape;85;p17"/>
          <p:cNvSpPr txBox="1"/>
          <p:nvPr/>
        </p:nvSpPr>
        <p:spPr>
          <a:xfrm>
            <a:off x="162425" y="3158300"/>
            <a:ext cx="4475700" cy="1169700"/>
          </a:xfrm>
          <a:prstGeom prst="rect">
            <a:avLst/>
          </a:prstGeom>
          <a:solidFill>
            <a:srgbClr val="F3F3F3"/>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600"/>
              <a:t>Hay distintos paradigmas que ofrecen un sistema de creencias o supuestos  que sirven de referencia para decodificar la estructura y funcionamiento de un objeto de estudio.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2651875" y="105800"/>
            <a:ext cx="6391494" cy="4838701"/>
          </a:xfrm>
          <a:prstGeom prst="rect">
            <a:avLst/>
          </a:prstGeom>
          <a:noFill/>
          <a:ln>
            <a:noFill/>
          </a:ln>
        </p:spPr>
      </p:pic>
      <p:sp>
        <p:nvSpPr>
          <p:cNvPr id="91" name="Google Shape;91;p18"/>
          <p:cNvSpPr txBox="1"/>
          <p:nvPr/>
        </p:nvSpPr>
        <p:spPr>
          <a:xfrm>
            <a:off x="200000" y="200450"/>
            <a:ext cx="32058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omfortaa"/>
                <a:ea typeface="Comfortaa"/>
                <a:cs typeface="Comfortaa"/>
                <a:sym typeface="Comfortaa"/>
              </a:rPr>
              <a:t>Un paradigma tiene una dimensión </a:t>
            </a:r>
            <a:r>
              <a:rPr b="1" lang="es-419" sz="1500">
                <a:solidFill>
                  <a:srgbClr val="FFFF00"/>
                </a:solidFill>
                <a:latin typeface="Comfortaa"/>
                <a:ea typeface="Comfortaa"/>
                <a:cs typeface="Comfortaa"/>
                <a:sym typeface="Comfortaa"/>
              </a:rPr>
              <a:t>ontológica</a:t>
            </a:r>
            <a:r>
              <a:rPr lang="es-419">
                <a:solidFill>
                  <a:srgbClr val="FFFFFF"/>
                </a:solidFill>
                <a:latin typeface="Comfortaa"/>
                <a:ea typeface="Comfortaa"/>
                <a:cs typeface="Comfortaa"/>
                <a:sym typeface="Comfortaa"/>
              </a:rPr>
              <a:t>: una manera de ver y entender la realidad investigada. </a:t>
            </a:r>
            <a:endParaRPr b="1">
              <a:solidFill>
                <a:srgbClr val="FFFF00"/>
              </a:solidFill>
              <a:latin typeface="Comfortaa"/>
              <a:ea typeface="Comfortaa"/>
              <a:cs typeface="Comfortaa"/>
              <a:sym typeface="Comfortaa"/>
            </a:endParaRPr>
          </a:p>
        </p:txBody>
      </p:sp>
      <p:sp>
        <p:nvSpPr>
          <p:cNvPr id="92" name="Google Shape;92;p18"/>
          <p:cNvSpPr txBox="1"/>
          <p:nvPr/>
        </p:nvSpPr>
        <p:spPr>
          <a:xfrm>
            <a:off x="200000" y="1724450"/>
            <a:ext cx="3205800" cy="26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omfortaa"/>
                <a:ea typeface="Comfortaa"/>
                <a:cs typeface="Comfortaa"/>
                <a:sym typeface="Comfortaa"/>
              </a:rPr>
              <a:t>¿Cuál es la naturaleza de mi objeto de estudio?</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es-419">
                <a:solidFill>
                  <a:srgbClr val="FFFFFF"/>
                </a:solidFill>
                <a:latin typeface="Comfortaa"/>
                <a:ea typeface="Comfortaa"/>
                <a:cs typeface="Comfortaa"/>
                <a:sym typeface="Comfortaa"/>
              </a:rPr>
              <a:t>¿Cuál es la naturaleza de mi realidad social?</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rPr lang="es-419">
                <a:solidFill>
                  <a:srgbClr val="FFFFFF"/>
                </a:solidFill>
                <a:latin typeface="Comfortaa"/>
                <a:ea typeface="Comfortaa"/>
                <a:cs typeface="Comfortaa"/>
                <a:sym typeface="Comfortaa"/>
              </a:rPr>
              <a:t>Lo que me interesa estudiar es una interpretación de la realidad o tiene existencia propia</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93" name="Google Shape;93;p18"/>
          <p:cNvSpPr/>
          <p:nvPr/>
        </p:nvSpPr>
        <p:spPr>
          <a:xfrm>
            <a:off x="7566425" y="267500"/>
            <a:ext cx="1510800" cy="729600"/>
          </a:xfrm>
          <a:prstGeom prst="wedgeRoundRectCallout">
            <a:avLst>
              <a:gd fmla="val -61817" name="adj1"/>
              <a:gd fmla="val 92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¡Te das cuenta!</a:t>
            </a:r>
            <a:endParaRPr sz="1800"/>
          </a:p>
        </p:txBody>
      </p:sp>
      <p:sp>
        <p:nvSpPr>
          <p:cNvPr id="94" name="Google Shape;94;p18"/>
          <p:cNvSpPr/>
          <p:nvPr/>
        </p:nvSpPr>
        <p:spPr>
          <a:xfrm>
            <a:off x="5276550" y="200450"/>
            <a:ext cx="1810800" cy="729600"/>
          </a:xfrm>
          <a:prstGeom prst="wedgeRoundRectCallout">
            <a:avLst>
              <a:gd fmla="val -49143" name="adj1"/>
              <a:gd fmla="val 15533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¡ah! ha tenido dimensiones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152400" y="152400"/>
            <a:ext cx="7805641" cy="4838701"/>
          </a:xfrm>
          <a:prstGeom prst="rect">
            <a:avLst/>
          </a:prstGeom>
          <a:noFill/>
          <a:ln>
            <a:noFill/>
          </a:ln>
        </p:spPr>
      </p:pic>
      <p:sp>
        <p:nvSpPr>
          <p:cNvPr id="100" name="Google Shape;100;p19"/>
          <p:cNvSpPr/>
          <p:nvPr/>
        </p:nvSpPr>
        <p:spPr>
          <a:xfrm>
            <a:off x="4127725" y="992200"/>
            <a:ext cx="3027300" cy="706500"/>
          </a:xfrm>
          <a:prstGeom prst="wedgeRoundRectCallout">
            <a:avLst>
              <a:gd fmla="val -67401" name="adj1"/>
              <a:gd fmla="val 16534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2400"/>
              <a:t>¡No lo puedo creer!</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2783825" y="105800"/>
            <a:ext cx="6391494" cy="4838701"/>
          </a:xfrm>
          <a:prstGeom prst="rect">
            <a:avLst/>
          </a:prstGeom>
          <a:noFill/>
          <a:ln>
            <a:noFill/>
          </a:ln>
        </p:spPr>
      </p:pic>
      <p:sp>
        <p:nvSpPr>
          <p:cNvPr id="106" name="Google Shape;106;p20"/>
          <p:cNvSpPr txBox="1"/>
          <p:nvPr/>
        </p:nvSpPr>
        <p:spPr>
          <a:xfrm>
            <a:off x="200000" y="200450"/>
            <a:ext cx="32058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omfortaa"/>
                <a:ea typeface="Comfortaa"/>
                <a:cs typeface="Comfortaa"/>
                <a:sym typeface="Comfortaa"/>
              </a:rPr>
              <a:t>Un paradigma tiene una dimensión </a:t>
            </a:r>
            <a:r>
              <a:rPr b="1" lang="es-419" sz="1500">
                <a:solidFill>
                  <a:srgbClr val="FFFF00"/>
                </a:solidFill>
                <a:latin typeface="Comfortaa"/>
                <a:ea typeface="Comfortaa"/>
                <a:cs typeface="Comfortaa"/>
                <a:sym typeface="Comfortaa"/>
              </a:rPr>
              <a:t>epistemológica</a:t>
            </a:r>
            <a:r>
              <a:rPr lang="es-419">
                <a:solidFill>
                  <a:srgbClr val="FFFFFF"/>
                </a:solidFill>
                <a:latin typeface="Comfortaa"/>
                <a:ea typeface="Comfortaa"/>
                <a:cs typeface="Comfortaa"/>
                <a:sym typeface="Comfortaa"/>
              </a:rPr>
              <a:t>: una manera de entender la relación entre el que investiga y la realidad. </a:t>
            </a:r>
            <a:endParaRPr b="1">
              <a:solidFill>
                <a:srgbClr val="FFFF00"/>
              </a:solidFill>
              <a:latin typeface="Comfortaa"/>
              <a:ea typeface="Comfortaa"/>
              <a:cs typeface="Comfortaa"/>
              <a:sym typeface="Comfortaa"/>
            </a:endParaRPr>
          </a:p>
        </p:txBody>
      </p:sp>
      <p:sp>
        <p:nvSpPr>
          <p:cNvPr id="107" name="Google Shape;107;p20"/>
          <p:cNvSpPr txBox="1"/>
          <p:nvPr/>
        </p:nvSpPr>
        <p:spPr>
          <a:xfrm>
            <a:off x="200000" y="1724450"/>
            <a:ext cx="3205800" cy="269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¿Cuál es la naturaleza de la relación entre el que conoce y lo conocido?</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 ¿Cómo se conoce</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la realidad educativa? </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¿Debo manipularla de algún modo o bien sólo debo observarla?</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 ¿Debo acercarme e implicarme</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en ella o bien tengo que adoptar una postura externa</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para conocerla?</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108" name="Google Shape;108;p20"/>
          <p:cNvSpPr/>
          <p:nvPr/>
        </p:nvSpPr>
        <p:spPr>
          <a:xfrm>
            <a:off x="7302525" y="267500"/>
            <a:ext cx="1774800" cy="729600"/>
          </a:xfrm>
          <a:prstGeom prst="wedgeRoundRectCallout">
            <a:avLst>
              <a:gd fmla="val -61817" name="adj1"/>
              <a:gd fmla="val 92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¡ponte pilas.. ponte once!</a:t>
            </a:r>
            <a:endParaRPr sz="1800"/>
          </a:p>
        </p:txBody>
      </p:sp>
      <p:sp>
        <p:nvSpPr>
          <p:cNvPr id="109" name="Google Shape;109;p20"/>
          <p:cNvSpPr/>
          <p:nvPr/>
        </p:nvSpPr>
        <p:spPr>
          <a:xfrm>
            <a:off x="5276550" y="200450"/>
            <a:ext cx="1810800" cy="729600"/>
          </a:xfrm>
          <a:prstGeom prst="wedgeRoundRectCallout">
            <a:avLst>
              <a:gd fmla="val -49143" name="adj1"/>
              <a:gd fmla="val 15533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t>¡jum! esta es otra dimensión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307701" y="0"/>
            <a:ext cx="5836299" cy="5143501"/>
          </a:xfrm>
          <a:prstGeom prst="rect">
            <a:avLst/>
          </a:prstGeom>
          <a:noFill/>
          <a:ln>
            <a:noFill/>
          </a:ln>
        </p:spPr>
      </p:pic>
      <p:sp>
        <p:nvSpPr>
          <p:cNvPr id="115" name="Google Shape;115;p21"/>
          <p:cNvSpPr/>
          <p:nvPr/>
        </p:nvSpPr>
        <p:spPr>
          <a:xfrm>
            <a:off x="7659575" y="208225"/>
            <a:ext cx="1265100" cy="504600"/>
          </a:xfrm>
          <a:prstGeom prst="wedgeRoundRectCallout">
            <a:avLst>
              <a:gd fmla="val -57976" name="adj1"/>
              <a:gd fmla="val 10998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Falta una...</a:t>
            </a:r>
            <a:endParaRPr/>
          </a:p>
        </p:txBody>
      </p:sp>
      <p:sp>
        <p:nvSpPr>
          <p:cNvPr id="116" name="Google Shape;116;p21"/>
          <p:cNvSpPr/>
          <p:nvPr/>
        </p:nvSpPr>
        <p:spPr>
          <a:xfrm>
            <a:off x="5428950" y="112225"/>
            <a:ext cx="1081800" cy="460800"/>
          </a:xfrm>
          <a:prstGeom prst="wedgeRoundRectCallout">
            <a:avLst>
              <a:gd fmla="val -57976" name="adj1"/>
              <a:gd fmla="val 10998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¡Chuta!</a:t>
            </a:r>
            <a:endParaRPr/>
          </a:p>
        </p:txBody>
      </p:sp>
      <p:sp>
        <p:nvSpPr>
          <p:cNvPr id="117" name="Google Shape;117;p21"/>
          <p:cNvSpPr txBox="1"/>
          <p:nvPr/>
        </p:nvSpPr>
        <p:spPr>
          <a:xfrm>
            <a:off x="200000" y="200450"/>
            <a:ext cx="32058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latin typeface="Comfortaa"/>
                <a:ea typeface="Comfortaa"/>
                <a:cs typeface="Comfortaa"/>
                <a:sym typeface="Comfortaa"/>
              </a:rPr>
              <a:t>Un paradigma tiene una dimensión </a:t>
            </a:r>
            <a:r>
              <a:rPr b="1" lang="es-419" sz="1500">
                <a:solidFill>
                  <a:srgbClr val="FFFF00"/>
                </a:solidFill>
                <a:latin typeface="Comfortaa"/>
                <a:ea typeface="Comfortaa"/>
                <a:cs typeface="Comfortaa"/>
                <a:sym typeface="Comfortaa"/>
              </a:rPr>
              <a:t>metodológica</a:t>
            </a:r>
            <a:r>
              <a:rPr lang="es-419">
                <a:solidFill>
                  <a:srgbClr val="FFFFFF"/>
                </a:solidFill>
                <a:latin typeface="Comfortaa"/>
                <a:ea typeface="Comfortaa"/>
                <a:cs typeface="Comfortaa"/>
                <a:sym typeface="Comfortaa"/>
              </a:rPr>
              <a:t>: un modo de conocer la realidad</a:t>
            </a:r>
            <a:endParaRPr b="1">
              <a:solidFill>
                <a:srgbClr val="FFFF00"/>
              </a:solidFill>
              <a:latin typeface="Comfortaa"/>
              <a:ea typeface="Comfortaa"/>
              <a:cs typeface="Comfortaa"/>
              <a:sym typeface="Comfortaa"/>
            </a:endParaRPr>
          </a:p>
        </p:txBody>
      </p:sp>
      <p:sp>
        <p:nvSpPr>
          <p:cNvPr id="118" name="Google Shape;118;p21"/>
          <p:cNvSpPr txBox="1"/>
          <p:nvPr/>
        </p:nvSpPr>
        <p:spPr>
          <a:xfrm>
            <a:off x="200000" y="1222350"/>
            <a:ext cx="3205800" cy="269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¿Cómo debería proceder el</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investigador? </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¿Por qué se hacen las cosas de una determinada</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FFFFFF"/>
                </a:solidFill>
                <a:latin typeface="Comfortaa"/>
                <a:ea typeface="Comfortaa"/>
                <a:cs typeface="Comfortaa"/>
                <a:sym typeface="Comfortaa"/>
              </a:rPr>
              <a:t>manera y no de otra?</a:t>
            </a:r>
            <a:endParaRPr>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a:p>
            <a:pPr indent="0" lvl="0" marL="0" rtl="0" algn="l">
              <a:spcBef>
                <a:spcPts val="0"/>
              </a:spcBef>
              <a:spcAft>
                <a:spcPts val="0"/>
              </a:spcAft>
              <a:buNone/>
            </a:pPr>
            <a:r>
              <a:t/>
            </a:r>
            <a:endParaRPr>
              <a:solidFill>
                <a:srgbClr val="FFFFFF"/>
              </a:solidFill>
              <a:latin typeface="Comfortaa"/>
              <a:ea typeface="Comfortaa"/>
              <a:cs typeface="Comfortaa"/>
              <a:sym typeface="Comfortaa"/>
            </a:endParaRPr>
          </a:p>
        </p:txBody>
      </p:sp>
      <p:sp>
        <p:nvSpPr>
          <p:cNvPr id="119" name="Google Shape;119;p21"/>
          <p:cNvSpPr txBox="1"/>
          <p:nvPr/>
        </p:nvSpPr>
        <p:spPr>
          <a:xfrm>
            <a:off x="200000" y="3331250"/>
            <a:ext cx="2986800" cy="17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solidFill>
                  <a:srgbClr val="00FFFF"/>
                </a:solidFill>
                <a:latin typeface="Comfortaa"/>
                <a:ea typeface="Comfortaa"/>
                <a:cs typeface="Comfortaa"/>
                <a:sym typeface="Comfortaa"/>
              </a:rPr>
              <a:t>Un paradigma tiene un carácter</a:t>
            </a:r>
            <a:endParaRPr>
              <a:solidFill>
                <a:srgbClr val="00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00FFFF"/>
                </a:solidFill>
                <a:latin typeface="Comfortaa"/>
                <a:ea typeface="Comfortaa"/>
                <a:cs typeface="Comfortaa"/>
                <a:sym typeface="Comfortaa"/>
              </a:rPr>
              <a:t>normativo respecto a los aspectos técnicos y metodológicos</a:t>
            </a:r>
            <a:endParaRPr>
              <a:solidFill>
                <a:srgbClr val="00FFFF"/>
              </a:solidFill>
              <a:latin typeface="Comfortaa"/>
              <a:ea typeface="Comfortaa"/>
              <a:cs typeface="Comfortaa"/>
              <a:sym typeface="Comfortaa"/>
            </a:endParaRPr>
          </a:p>
          <a:p>
            <a:pPr indent="0" lvl="0" marL="0" rtl="0" algn="l">
              <a:lnSpc>
                <a:spcPct val="115000"/>
              </a:lnSpc>
              <a:spcBef>
                <a:spcPts val="0"/>
              </a:spcBef>
              <a:spcAft>
                <a:spcPts val="0"/>
              </a:spcAft>
              <a:buNone/>
            </a:pPr>
            <a:r>
              <a:rPr lang="es-419">
                <a:solidFill>
                  <a:srgbClr val="00FFFF"/>
                </a:solidFill>
                <a:latin typeface="Comfortaa"/>
                <a:ea typeface="Comfortaa"/>
                <a:cs typeface="Comfortaa"/>
                <a:sym typeface="Comfortaa"/>
              </a:rPr>
              <a:t>a utilizar</a:t>
            </a:r>
            <a:endParaRPr>
              <a:solidFill>
                <a:srgbClr val="00FFFF"/>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